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74" r:id="rId5"/>
    <p:sldMasterId id="2147483679" r:id="rId6"/>
    <p:sldMasterId id="2147483702" r:id="rId7"/>
  </p:sldMasterIdLst>
  <p:notesMasterIdLst>
    <p:notesMasterId r:id="rId28"/>
  </p:notesMasterIdLst>
  <p:sldIdLst>
    <p:sldId id="276" r:id="rId8"/>
    <p:sldId id="313" r:id="rId9"/>
    <p:sldId id="315" r:id="rId10"/>
    <p:sldId id="316" r:id="rId11"/>
    <p:sldId id="317" r:id="rId12"/>
    <p:sldId id="318" r:id="rId13"/>
    <p:sldId id="319" r:id="rId14"/>
    <p:sldId id="320" r:id="rId15"/>
    <p:sldId id="314" r:id="rId16"/>
    <p:sldId id="321" r:id="rId17"/>
    <p:sldId id="322" r:id="rId18"/>
    <p:sldId id="323" r:id="rId19"/>
    <p:sldId id="324" r:id="rId20"/>
    <p:sldId id="325" r:id="rId21"/>
    <p:sldId id="326" r:id="rId22"/>
    <p:sldId id="327" r:id="rId23"/>
    <p:sldId id="311" r:id="rId24"/>
    <p:sldId id="328" r:id="rId25"/>
    <p:sldId id="330" r:id="rId26"/>
    <p:sldId id="32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60"/>
  </p:normalViewPr>
  <p:slideViewPr>
    <p:cSldViewPr snapToGrid="0">
      <p:cViewPr varScale="1">
        <p:scale>
          <a:sx n="80" d="100"/>
          <a:sy n="80" d="100"/>
        </p:scale>
        <p:origin x="140" y="52"/>
      </p:cViewPr>
      <p:guideLst>
        <p:guide orient="horz" pos="2160"/>
        <p:guide pos="3840"/>
      </p:guideLst>
    </p:cSldViewPr>
  </p:slideViewPr>
  <p:notesTextViewPr>
    <p:cViewPr>
      <p:scale>
        <a:sx n="1" d="1"/>
        <a:sy n="1" d="1"/>
      </p:scale>
      <p:origin x="0" y="0"/>
    </p:cViewPr>
  </p:notesTextViewPr>
  <p:notesViewPr>
    <p:cSldViewPr snapToGrid="0">
      <p:cViewPr>
        <p:scale>
          <a:sx n="128" d="100"/>
          <a:sy n="128" d="100"/>
        </p:scale>
        <p:origin x="1028" y="-18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CE638-1C19-4C4B-B752-4FF16EE81277}"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7B7DD-4EDD-477C-A85D-1F88FC1AD906}" type="slidenum">
              <a:rPr lang="en-US" smtClean="0"/>
              <a:t>‹#›</a:t>
            </a:fld>
            <a:endParaRPr lang="en-US"/>
          </a:p>
        </p:txBody>
      </p:sp>
    </p:spTree>
    <p:extLst>
      <p:ext uri="{BB962C8B-B14F-4D97-AF65-F5344CB8AC3E}">
        <p14:creationId xmlns:p14="http://schemas.microsoft.com/office/powerpoint/2010/main" val="333475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localhost:9090/swagger-ui.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spring-projects/spring-boot/blob/1.5.x/spring-boot-dependencies/pom.xml#L154"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spring-projects/spring-boot/blob/2.0.x/spring-boot-project/spring-boot-dependencies/pom.xml#L15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localhost:9090/v2/api-doc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WebSocke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4575" y="685800"/>
            <a:ext cx="6540500"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2194751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37B7DD-4EDD-477C-A85D-1F88FC1AD906}" type="slidenum">
              <a:rPr lang="en-US" smtClean="0"/>
              <a:t>12</a:t>
            </a:fld>
            <a:endParaRPr lang="en-US"/>
          </a:p>
        </p:txBody>
      </p:sp>
    </p:spTree>
    <p:extLst>
      <p:ext uri="{BB962C8B-B14F-4D97-AF65-F5344CB8AC3E}">
        <p14:creationId xmlns:p14="http://schemas.microsoft.com/office/powerpoint/2010/main" val="3684441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http://localhost:9090/swagger-ui.html</a:t>
            </a:r>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13</a:t>
            </a:fld>
            <a:endParaRPr lang="en-US"/>
          </a:p>
        </p:txBody>
      </p:sp>
    </p:spTree>
    <p:extLst>
      <p:ext uri="{BB962C8B-B14F-4D97-AF65-F5344CB8AC3E}">
        <p14:creationId xmlns:p14="http://schemas.microsoft.com/office/powerpoint/2010/main" val="3240943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37B7DD-4EDD-477C-A85D-1F88FC1AD906}" type="slidenum">
              <a:rPr lang="en-US" smtClean="0"/>
              <a:t>14</a:t>
            </a:fld>
            <a:endParaRPr lang="en-US"/>
          </a:p>
        </p:txBody>
      </p:sp>
    </p:spTree>
    <p:extLst>
      <p:ext uri="{BB962C8B-B14F-4D97-AF65-F5344CB8AC3E}">
        <p14:creationId xmlns:p14="http://schemas.microsoft.com/office/powerpoint/2010/main" val="2491432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adding Docket:</a:t>
            </a:r>
          </a:p>
          <a:p>
            <a:r>
              <a:rPr lang="en-US" dirty="0" smtClean="0"/>
              <a:t>All the error pages documentation &amp; other documentation which is not useful is omitted .</a:t>
            </a:r>
          </a:p>
          <a:p>
            <a:r>
              <a:rPr lang="en-US" dirty="0" smtClean="0"/>
              <a:t>API documentation Page should be replaced by who is User, so we are using Docket</a:t>
            </a:r>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15</a:t>
            </a:fld>
            <a:endParaRPr lang="en-US"/>
          </a:p>
        </p:txBody>
      </p:sp>
    </p:spTree>
    <p:extLst>
      <p:ext uri="{BB962C8B-B14F-4D97-AF65-F5344CB8AC3E}">
        <p14:creationId xmlns:p14="http://schemas.microsoft.com/office/powerpoint/2010/main" val="228419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Boot is a very helpful framework — it allows us to forget about the majority of the configuration settings, many of which it opinionatedly </a:t>
            </a:r>
            <a:r>
              <a:rPr lang="en-US" dirty="0" err="1"/>
              <a:t>autotunes</a:t>
            </a:r>
            <a:r>
              <a:rPr lang="en-US" dirty="0"/>
              <a:t>.</a:t>
            </a:r>
          </a:p>
          <a:p>
            <a:r>
              <a:rPr lang="en-US" dirty="0"/>
              <a:t>In the case of logging, the only mandatory dependency is </a:t>
            </a:r>
            <a:r>
              <a:rPr lang="en-US" i="1" dirty="0"/>
              <a:t>Apache Commons Logging.</a:t>
            </a:r>
            <a:endParaRPr lang="en-US" dirty="0"/>
          </a:p>
          <a:p>
            <a:r>
              <a:rPr lang="en-US" dirty="0"/>
              <a:t>We need to import it only when using Spring 4.x (</a:t>
            </a:r>
            <a:r>
              <a:rPr lang="en-US" dirty="0">
                <a:hlinkClick r:id="rId3"/>
              </a:rPr>
              <a:t>Spring Boot 1.x</a:t>
            </a:r>
            <a:r>
              <a:rPr lang="en-US" dirty="0"/>
              <a:t>), since in Spring 5 (</a:t>
            </a:r>
            <a:r>
              <a:rPr lang="en-US" dirty="0">
                <a:hlinkClick r:id="rId4"/>
              </a:rPr>
              <a:t>Spring Boot 2.x</a:t>
            </a:r>
            <a:r>
              <a:rPr lang="en-US" dirty="0"/>
              <a:t>) it's provided by Spring Framework’s </a:t>
            </a:r>
            <a:r>
              <a:rPr lang="en-US" b="1" i="1" dirty="0"/>
              <a:t>spring-</a:t>
            </a:r>
            <a:r>
              <a:rPr lang="en-US" b="1" i="1" dirty="0" err="1"/>
              <a:t>jcl</a:t>
            </a:r>
            <a:r>
              <a:rPr lang="en-US" dirty="0"/>
              <a:t> module.</a:t>
            </a:r>
          </a:p>
          <a:p>
            <a:r>
              <a:rPr lang="en-US" b="1" dirty="0"/>
              <a:t>We shouldn't worry about importing </a:t>
            </a:r>
            <a:r>
              <a:rPr lang="en-US" b="1" i="1" dirty="0"/>
              <a:t>spring-</a:t>
            </a:r>
            <a:r>
              <a:rPr lang="en-US" b="1" i="1" dirty="0" err="1"/>
              <a:t>jcl</a:t>
            </a:r>
            <a:r>
              <a:rPr lang="en-US" b="1" dirty="0"/>
              <a:t> at all if we're using a Spring Boot Starter</a:t>
            </a:r>
            <a:r>
              <a:rPr lang="en-US" dirty="0"/>
              <a:t> (which almost always we are). That's because every starter, like our </a:t>
            </a:r>
            <a:r>
              <a:rPr lang="en-US" i="1" dirty="0"/>
              <a:t>spring-boot-starter-web</a:t>
            </a:r>
            <a:r>
              <a:rPr lang="en-US" dirty="0"/>
              <a:t>, depends on </a:t>
            </a:r>
            <a:r>
              <a:rPr lang="en-US" i="1" dirty="0"/>
              <a:t>spring-boot-starter-logging,</a:t>
            </a:r>
            <a:r>
              <a:rPr lang="en-US" dirty="0"/>
              <a:t> which already pulls in </a:t>
            </a:r>
            <a:r>
              <a:rPr lang="en-US" i="1" dirty="0"/>
              <a:t>spring-</a:t>
            </a:r>
            <a:r>
              <a:rPr lang="en-US" i="1" dirty="0" err="1"/>
              <a:t>jcl</a:t>
            </a:r>
            <a:r>
              <a:rPr lang="en-US" dirty="0"/>
              <a:t> for us.</a:t>
            </a:r>
          </a:p>
          <a:p>
            <a:r>
              <a:rPr lang="en-US" b="1" dirty="0"/>
              <a:t>When using starters, </a:t>
            </a:r>
            <a:r>
              <a:rPr lang="en-US" b="1" dirty="0" err="1"/>
              <a:t>Logback</a:t>
            </a:r>
            <a:r>
              <a:rPr lang="en-US" b="1" dirty="0"/>
              <a:t> is used for logging by default</a:t>
            </a:r>
            <a:r>
              <a:rPr lang="en-US" dirty="0"/>
              <a:t>.</a:t>
            </a:r>
          </a:p>
          <a:p>
            <a:r>
              <a:rPr lang="en-US" dirty="0"/>
              <a:t>Spring Boot pre-configures it with patterns and ANSI colors to make the standard output more readable.</a:t>
            </a:r>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18</a:t>
            </a:fld>
            <a:endParaRPr lang="en-US"/>
          </a:p>
        </p:txBody>
      </p:sp>
    </p:spTree>
    <p:extLst>
      <p:ext uri="{BB962C8B-B14F-4D97-AF65-F5344CB8AC3E}">
        <p14:creationId xmlns:p14="http://schemas.microsoft.com/office/powerpoint/2010/main" val="294065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37B7DD-4EDD-477C-A85D-1F88FC1AD906}" type="slidenum">
              <a:rPr lang="en-US" smtClean="0"/>
              <a:t>2</a:t>
            </a:fld>
            <a:endParaRPr lang="en-US"/>
          </a:p>
        </p:txBody>
      </p:sp>
    </p:spTree>
    <p:extLst>
      <p:ext uri="{BB962C8B-B14F-4D97-AF65-F5344CB8AC3E}">
        <p14:creationId xmlns:p14="http://schemas.microsoft.com/office/powerpoint/2010/main" val="4037851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Swagger allows you to describe the structure of your APIs so that machines can read them. The ability of APIs to describe their own structure is the root of all awesomeness in Swagger. Why is it so great? Well, by reading your API’s structure, we can automatically build beautiful and interactive API documentation. We can also automatically generate client libraries for your API in many languages and explore other possibilities like automated testing. Swagger does this by asking your API to return a YAML or JSON that contains a detailed description of your entire API. This file is essentially a resource listing of your API which adheres to </a:t>
            </a:r>
            <a:r>
              <a:rPr lang="en-US" dirty="0" err="1"/>
              <a:t>OpenAPI</a:t>
            </a:r>
            <a:r>
              <a:rPr lang="en-US" dirty="0"/>
              <a:t> Specification. The specification asks you to include information like:</a:t>
            </a:r>
          </a:p>
          <a:p>
            <a:pPr lvl="0" fontAlgn="base"/>
            <a:r>
              <a:rPr lang="en-US" dirty="0"/>
              <a:t>What are all the operations that your API supports?</a:t>
            </a:r>
          </a:p>
          <a:p>
            <a:pPr lvl="0" fontAlgn="base"/>
            <a:r>
              <a:rPr lang="en-US" dirty="0"/>
              <a:t>What are your API’s parameters and what does it return?</a:t>
            </a:r>
          </a:p>
          <a:p>
            <a:pPr lvl="0" fontAlgn="base"/>
            <a:r>
              <a:rPr lang="en-US" dirty="0"/>
              <a:t>Does your API need some authorization?</a:t>
            </a:r>
          </a:p>
          <a:p>
            <a:pPr lvl="0" fontAlgn="base"/>
            <a:r>
              <a:rPr lang="en-US" dirty="0"/>
              <a:t>And even fun things like terms, contact information and license to use the API.</a:t>
            </a:r>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3</a:t>
            </a:fld>
            <a:endParaRPr lang="en-US"/>
          </a:p>
        </p:txBody>
      </p:sp>
    </p:spTree>
    <p:extLst>
      <p:ext uri="{BB962C8B-B14F-4D97-AF65-F5344CB8AC3E}">
        <p14:creationId xmlns:p14="http://schemas.microsoft.com/office/powerpoint/2010/main" val="287221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Developing APIs</a:t>
            </a:r>
          </a:p>
          <a:p>
            <a:r>
              <a:rPr lang="en-US" dirty="0"/>
              <a:t>When creating APIs, Swagger tooling may be used to automatically generate an Open API document based on the code itself. This is informally called code-first or bottom-up API development. While the software code itself can accurately represent the Open API document, many API developers</a:t>
            </a:r>
            <a:r>
              <a:rPr lang="en-US" baseline="30000" dirty="0"/>
              <a:t> </a:t>
            </a:r>
            <a:r>
              <a:rPr lang="en-US" dirty="0"/>
              <a:t>consider this to be an outdated technique as it embeds the API description in the source code of a project and is typically more difficult for non-developers to contribute to.</a:t>
            </a:r>
          </a:p>
          <a:p>
            <a:r>
              <a:rPr lang="en-US" dirty="0"/>
              <a:t>Alternatively, using Swagger </a:t>
            </a:r>
            <a:r>
              <a:rPr lang="en-US" dirty="0" err="1"/>
              <a:t>Codegen</a:t>
            </a:r>
            <a:r>
              <a:rPr lang="en-US" dirty="0"/>
              <a:t> developers can decouple the source code from the Open API document, and generate client and server code directly from the design. While considered complicated, this has been considered a more modern API workflow by many industry experts</a:t>
            </a:r>
            <a:r>
              <a:rPr lang="en-US" baseline="30000" dirty="0"/>
              <a:t> </a:t>
            </a:r>
            <a:r>
              <a:rPr lang="en-US" dirty="0"/>
              <a:t>and allows more freedom when designing the API by deferring the coding aspect.</a:t>
            </a:r>
          </a:p>
          <a:p>
            <a:r>
              <a:rPr lang="en-US" b="1" dirty="0"/>
              <a:t>Interacting with </a:t>
            </a:r>
            <a:r>
              <a:rPr lang="en-US" b="1" dirty="0" smtClean="0"/>
              <a:t>APIs</a:t>
            </a:r>
            <a:endParaRPr lang="en-US" b="1" dirty="0"/>
          </a:p>
          <a:p>
            <a:r>
              <a:rPr lang="en-US" dirty="0"/>
              <a:t>Using the Swagger </a:t>
            </a:r>
            <a:r>
              <a:rPr lang="en-US" dirty="0" err="1"/>
              <a:t>Codegen</a:t>
            </a:r>
            <a:r>
              <a:rPr lang="en-US" dirty="0"/>
              <a:t> project, end users generate client SDKs directly from the </a:t>
            </a:r>
            <a:r>
              <a:rPr lang="en-US" dirty="0" err="1"/>
              <a:t>OpenAPI</a:t>
            </a:r>
            <a:r>
              <a:rPr lang="en-US" dirty="0"/>
              <a:t> document, reducing the need for human-generated client code. As of August 2017, the Swagger </a:t>
            </a:r>
            <a:r>
              <a:rPr lang="en-US" dirty="0" err="1"/>
              <a:t>Codegen</a:t>
            </a:r>
            <a:r>
              <a:rPr lang="en-US" dirty="0"/>
              <a:t> project supported over 50 different languages and formats for client SDK generation.</a:t>
            </a:r>
          </a:p>
          <a:p>
            <a:r>
              <a:rPr lang="en-US" b="1" dirty="0"/>
              <a:t>Documenting </a:t>
            </a:r>
            <a:r>
              <a:rPr lang="en-US" b="1" dirty="0" smtClean="0"/>
              <a:t>APIs</a:t>
            </a:r>
            <a:endParaRPr lang="en-US" b="1" dirty="0"/>
          </a:p>
          <a:p>
            <a:r>
              <a:rPr lang="en-US" dirty="0"/>
              <a:t>When described by an </a:t>
            </a:r>
            <a:r>
              <a:rPr lang="en-US" dirty="0" err="1"/>
              <a:t>OpenAPI</a:t>
            </a:r>
            <a:r>
              <a:rPr lang="en-US" dirty="0"/>
              <a:t> document, Swagger open-source tooling may be used to interact directly with the API through the Swagger UI. This project allows connections directly to live APIs through an interactive, HTML-based user interface. Requests can be made directly from the UI and the options explored by the user of the interface.</a:t>
            </a:r>
          </a:p>
          <a:p>
            <a:endParaRPr lang="en-US" dirty="0"/>
          </a:p>
        </p:txBody>
      </p:sp>
      <p:sp>
        <p:nvSpPr>
          <p:cNvPr id="4" name="Slide Number Placeholder 3"/>
          <p:cNvSpPr>
            <a:spLocks noGrp="1"/>
          </p:cNvSpPr>
          <p:nvPr>
            <p:ph type="sldNum" sz="quarter" idx="10"/>
          </p:nvPr>
        </p:nvSpPr>
        <p:spPr/>
        <p:txBody>
          <a:bodyPr/>
          <a:lstStyle/>
          <a:p>
            <a:fld id="{3937B7DD-4EDD-477C-A85D-1F88FC1AD906}" type="slidenum">
              <a:rPr lang="en-US" smtClean="0"/>
              <a:t>4</a:t>
            </a:fld>
            <a:endParaRPr lang="en-US"/>
          </a:p>
        </p:txBody>
      </p:sp>
    </p:spTree>
    <p:extLst>
      <p:ext uri="{BB962C8B-B14F-4D97-AF65-F5344CB8AC3E}">
        <p14:creationId xmlns:p14="http://schemas.microsoft.com/office/powerpoint/2010/main" val="130445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Post check swagger </a:t>
            </a:r>
          </a:p>
          <a:p>
            <a:r>
              <a:rPr lang="en-US" dirty="0">
                <a:hlinkClick r:id="rId3"/>
              </a:rPr>
              <a:t>http://</a:t>
            </a:r>
            <a:r>
              <a:rPr lang="en-US" dirty="0" smtClean="0">
                <a:hlinkClick r:id="rId3"/>
              </a:rPr>
              <a:t>localhost:9090/v2/api-docs</a:t>
            </a:r>
            <a:endParaRPr lang="en-US" dirty="0" smtClean="0"/>
          </a:p>
          <a:p>
            <a:endParaRPr lang="en-US" dirty="0"/>
          </a:p>
          <a:p>
            <a:r>
              <a:rPr lang="en-US" dirty="0"/>
              <a:t>REST APIs have a base URL to which the endpoint paths are appended. The base URL is defined by schemes, host and </a:t>
            </a:r>
            <a:r>
              <a:rPr lang="en-US" dirty="0" err="1"/>
              <a:t>basePath</a:t>
            </a:r>
            <a:r>
              <a:rPr lang="en-US" dirty="0"/>
              <a:t> on the root level of the API specification</a:t>
            </a:r>
            <a:r>
              <a:rPr lang="en-US" dirty="0" smtClean="0"/>
              <a:t>.</a:t>
            </a:r>
          </a:p>
          <a:p>
            <a:r>
              <a:rPr lang="en-US" dirty="0"/>
              <a:t>All API paths are relative to this base URL, for example, /users actually means &lt;scheme&gt;://&lt;host&gt;/&lt;</a:t>
            </a:r>
            <a:r>
              <a:rPr lang="en-US" dirty="0" err="1"/>
              <a:t>basePath</a:t>
            </a:r>
            <a:r>
              <a:rPr lang="en-US" dirty="0"/>
              <a:t>&gt;/users</a:t>
            </a:r>
            <a:r>
              <a:rPr lang="en-US" dirty="0" smtClean="0"/>
              <a:t>.</a:t>
            </a:r>
          </a:p>
          <a:p>
            <a:r>
              <a:rPr lang="en-US" dirty="0"/>
              <a:t>schemes are the transfer protocols used by the API. Swagger supports the http, https, and </a:t>
            </a:r>
            <a:r>
              <a:rPr lang="en-US" dirty="0" err="1">
                <a:hlinkClick r:id="rId4"/>
              </a:rPr>
              <a:t>WebSocket</a:t>
            </a:r>
            <a:r>
              <a:rPr lang="en-US" dirty="0"/>
              <a:t> schemes – </a:t>
            </a:r>
            <a:r>
              <a:rPr lang="en-US" dirty="0" err="1"/>
              <a:t>ws</a:t>
            </a:r>
            <a:r>
              <a:rPr lang="en-US" dirty="0"/>
              <a:t> and </a:t>
            </a:r>
            <a:r>
              <a:rPr lang="en-US" dirty="0" err="1"/>
              <a:t>wss</a:t>
            </a:r>
            <a:r>
              <a:rPr lang="en-US" dirty="0" smtClean="0"/>
              <a:t>.</a:t>
            </a:r>
          </a:p>
          <a:p>
            <a:r>
              <a:rPr lang="en-US" dirty="0"/>
              <a:t>host is the domain name or IP address (IPv4) of the host that serves the API. It may include the port number if different from the scheme’s default port (80 for HTTP and 443 for HTTPS). </a:t>
            </a:r>
            <a:r>
              <a:rPr lang="en-US" dirty="0" err="1"/>
              <a:t>basePath</a:t>
            </a:r>
            <a:r>
              <a:rPr lang="en-US" dirty="0"/>
              <a:t> is the URL prefix for all API paths, relative to the host root. It must start with a leading slash /. If </a:t>
            </a:r>
            <a:r>
              <a:rPr lang="en-US" dirty="0" err="1"/>
              <a:t>basePath</a:t>
            </a:r>
            <a:r>
              <a:rPr lang="en-US" dirty="0"/>
              <a:t> is not specified, it defaults to /, that is, all paths start at the host root</a:t>
            </a:r>
            <a:r>
              <a:rPr lang="en-US" dirty="0" smtClean="0"/>
              <a:t>.</a:t>
            </a:r>
          </a:p>
          <a:p>
            <a:r>
              <a:rPr lang="en-US" dirty="0"/>
              <a:t>An API can accept and return data in different formats, the most common being JSON and XML. </a:t>
            </a:r>
            <a:r>
              <a:rPr lang="en-US" dirty="0" smtClean="0"/>
              <a:t>We </a:t>
            </a:r>
            <a:r>
              <a:rPr lang="en-US" dirty="0"/>
              <a:t>can use the consumes and produces keywords to specify the MIME types understood by your API. The value of consumes and produces is an array of MIME types. Global MIME types can be defined on the root level of an API specification and are inherited by all API operations. </a:t>
            </a:r>
          </a:p>
        </p:txBody>
      </p:sp>
      <p:sp>
        <p:nvSpPr>
          <p:cNvPr id="4" name="Slide Number Placeholder 3"/>
          <p:cNvSpPr>
            <a:spLocks noGrp="1"/>
          </p:cNvSpPr>
          <p:nvPr>
            <p:ph type="sldNum" sz="quarter" idx="10"/>
          </p:nvPr>
        </p:nvSpPr>
        <p:spPr/>
        <p:txBody>
          <a:bodyPr/>
          <a:lstStyle/>
          <a:p>
            <a:fld id="{3937B7DD-4EDD-477C-A85D-1F88FC1AD906}" type="slidenum">
              <a:rPr lang="en-US" smtClean="0"/>
              <a:t>5</a:t>
            </a:fld>
            <a:endParaRPr lang="en-US"/>
          </a:p>
        </p:txBody>
      </p:sp>
    </p:spTree>
    <p:extLst>
      <p:ext uri="{BB962C8B-B14F-4D97-AF65-F5344CB8AC3E}">
        <p14:creationId xmlns:p14="http://schemas.microsoft.com/office/powerpoint/2010/main" val="418113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37B7DD-4EDD-477C-A85D-1F88FC1AD906}" type="slidenum">
              <a:rPr lang="en-US" smtClean="0"/>
              <a:t>8</a:t>
            </a:fld>
            <a:endParaRPr lang="en-US"/>
          </a:p>
        </p:txBody>
      </p:sp>
    </p:spTree>
    <p:extLst>
      <p:ext uri="{BB962C8B-B14F-4D97-AF65-F5344CB8AC3E}">
        <p14:creationId xmlns:p14="http://schemas.microsoft.com/office/powerpoint/2010/main" val="1328059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37B7DD-4EDD-477C-A85D-1F88FC1AD906}" type="slidenum">
              <a:rPr lang="en-US" smtClean="0"/>
              <a:t>9</a:t>
            </a:fld>
            <a:endParaRPr lang="en-US"/>
          </a:p>
        </p:txBody>
      </p:sp>
    </p:spTree>
    <p:extLst>
      <p:ext uri="{BB962C8B-B14F-4D97-AF65-F5344CB8AC3E}">
        <p14:creationId xmlns:p14="http://schemas.microsoft.com/office/powerpoint/2010/main" val="2262477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37B7DD-4EDD-477C-A85D-1F88FC1AD906}" type="slidenum">
              <a:rPr lang="en-US" smtClean="0"/>
              <a:t>10</a:t>
            </a:fld>
            <a:endParaRPr lang="en-US"/>
          </a:p>
        </p:txBody>
      </p:sp>
    </p:spTree>
    <p:extLst>
      <p:ext uri="{BB962C8B-B14F-4D97-AF65-F5344CB8AC3E}">
        <p14:creationId xmlns:p14="http://schemas.microsoft.com/office/powerpoint/2010/main" val="3132827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37B7DD-4EDD-477C-A85D-1F88FC1AD906}" type="slidenum">
              <a:rPr lang="en-US" smtClean="0"/>
              <a:t>11</a:t>
            </a:fld>
            <a:endParaRPr lang="en-US"/>
          </a:p>
        </p:txBody>
      </p:sp>
    </p:spTree>
    <p:extLst>
      <p:ext uri="{BB962C8B-B14F-4D97-AF65-F5344CB8AC3E}">
        <p14:creationId xmlns:p14="http://schemas.microsoft.com/office/powerpoint/2010/main" val="2878169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3833" y="1828800"/>
            <a:ext cx="24384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454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49D90C-D42E-44D8-A5A3-58B86B3DF5CE}" type="datetimeFigureOut">
              <a:rPr lang="en-US" smtClean="0"/>
              <a:t>7/26/2021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D646EC-1BAB-41FF-83BB-9DFC8850415C}" type="slidenum">
              <a:rPr lang="en-US" smtClean="0"/>
              <a:t>‹#›</a:t>
            </a:fld>
            <a:endParaRPr lang="en-US"/>
          </a:p>
        </p:txBody>
      </p:sp>
    </p:spTree>
    <p:extLst>
      <p:ext uri="{BB962C8B-B14F-4D97-AF65-F5344CB8AC3E}">
        <p14:creationId xmlns:p14="http://schemas.microsoft.com/office/powerpoint/2010/main" val="2743927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49D90C-D42E-44D8-A5A3-58B86B3DF5CE}" type="datetimeFigureOut">
              <a:rPr lang="en-US" smtClean="0"/>
              <a:t>7/26/2021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D646EC-1BAB-41FF-83BB-9DFC8850415C}" type="slidenum">
              <a:rPr lang="en-US" smtClean="0"/>
              <a:t>‹#›</a:t>
            </a:fld>
            <a:endParaRPr lang="en-US"/>
          </a:p>
        </p:txBody>
      </p:sp>
    </p:spTree>
    <p:extLst>
      <p:ext uri="{BB962C8B-B14F-4D97-AF65-F5344CB8AC3E}">
        <p14:creationId xmlns:p14="http://schemas.microsoft.com/office/powerpoint/2010/main" val="272198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0513" y="1494990"/>
            <a:ext cx="21844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6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image" Target="../media/image4.svg"/><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2.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4.sv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vnrepository.com/artifact/io.springfox/springfox-swagger-ui"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mvnrepository.com/artifact/io.springfox/springfox-swagger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878007" y="2147250"/>
            <a:ext cx="6182751" cy="2587753"/>
          </a:xfrm>
        </p:spPr>
        <p:txBody>
          <a:bodyPr>
            <a:noAutofit/>
          </a:bodyPr>
          <a:lstStyle/>
          <a:p>
            <a:pPr>
              <a:lnSpc>
                <a:spcPct val="100000"/>
              </a:lnSpc>
            </a:pP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Micro Services </a:t>
            </a:r>
            <a:r>
              <a:rPr lang="en-US" sz="4000" dirty="0">
                <a:latin typeface="Arial" panose="020B0604020202020204" pitchFamily="34" charset="0"/>
                <a:cs typeface="Arial" panose="020B0604020202020204" pitchFamily="34" charset="0"/>
              </a:rPr>
              <a:t>With </a:t>
            </a:r>
            <a:br>
              <a:rPr lang="en-US" sz="4000" dirty="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Spring Boot-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Swagger &amp; Logger</a:t>
            </a:r>
            <a:r>
              <a:rPr lang="en-US" sz="4400" dirty="0">
                <a:solidFill>
                  <a:srgbClr val="000000"/>
                </a:solidFill>
                <a:latin typeface="Candara" panose="020E0502030303020204" pitchFamily="34" charset="0"/>
                <a:ea typeface="ＭＳ Ｐゴシック" pitchFamily="34" charset="-128"/>
              </a:rPr>
              <a:t/>
            </a:r>
            <a:br>
              <a:rPr lang="en-US" sz="4400" dirty="0">
                <a:solidFill>
                  <a:srgbClr val="000000"/>
                </a:solidFill>
                <a:latin typeface="Candara" panose="020E0502030303020204" pitchFamily="34" charset="0"/>
                <a:ea typeface="ＭＳ Ｐゴシック" pitchFamily="34" charset="-128"/>
              </a:rPr>
            </a:br>
            <a:endParaRPr lang="en-US" sz="4400" b="0" dirty="0">
              <a:solidFill>
                <a:srgbClr val="000000"/>
              </a:solidFill>
              <a:latin typeface="Candara" panose="020E0502030303020204" pitchFamily="34" charset="0"/>
              <a:ea typeface="ＭＳ Ｐゴシック" pitchFamily="34" charset="-128"/>
            </a:endParaRPr>
          </a:p>
        </p:txBody>
      </p:sp>
    </p:spTree>
    <p:extLst>
      <p:ext uri="{BB962C8B-B14F-4D97-AF65-F5344CB8AC3E}">
        <p14:creationId xmlns:p14="http://schemas.microsoft.com/office/powerpoint/2010/main" val="286495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Getting Swagger Spring </a:t>
            </a:r>
            <a:r>
              <a:rPr lang="en-US" b="1" dirty="0" smtClean="0"/>
              <a:t>Dependency-Maven</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         </a:t>
            </a:r>
            <a:r>
              <a:rPr lang="en-US" b="1" dirty="0" err="1" smtClean="0">
                <a:hlinkClick r:id="rId3"/>
              </a:rPr>
              <a:t>Springfox</a:t>
            </a:r>
            <a:r>
              <a:rPr lang="en-US" b="1" dirty="0" smtClean="0">
                <a:hlinkClick r:id="rId3"/>
              </a:rPr>
              <a:t> </a:t>
            </a:r>
            <a:r>
              <a:rPr lang="en-US" b="1" dirty="0">
                <a:hlinkClick r:id="rId3"/>
              </a:rPr>
              <a:t>Swagger </a:t>
            </a:r>
            <a:r>
              <a:rPr lang="en-US" b="1" dirty="0" smtClean="0">
                <a:hlinkClick r:id="rId3"/>
              </a:rPr>
              <a:t>UI</a:t>
            </a:r>
            <a:r>
              <a:rPr lang="en-US" b="1" dirty="0" smtClean="0"/>
              <a:t>                                              </a:t>
            </a:r>
            <a:r>
              <a:rPr lang="en-US" b="1" dirty="0" err="1" smtClean="0">
                <a:hlinkClick r:id="rId4"/>
              </a:rPr>
              <a:t>Springfox</a:t>
            </a:r>
            <a:r>
              <a:rPr lang="en-US" b="1" dirty="0" smtClean="0">
                <a:hlinkClick r:id="rId4"/>
              </a:rPr>
              <a:t> </a:t>
            </a:r>
            <a:r>
              <a:rPr lang="en-US" b="1" dirty="0">
                <a:hlinkClick r:id="rId4"/>
              </a:rPr>
              <a:t>Swagger2</a:t>
            </a:r>
            <a:r>
              <a:rPr lang="en-US" b="1" dirty="0"/>
              <a:t> </a:t>
            </a:r>
          </a:p>
          <a:p>
            <a:endParaRPr lang="en-US" b="1" dirty="0"/>
          </a:p>
          <a:p>
            <a:endParaRPr lang="en-US" dirty="0"/>
          </a:p>
        </p:txBody>
      </p:sp>
      <p:sp>
        <p:nvSpPr>
          <p:cNvPr id="4" name="Rounded Rectangle 3"/>
          <p:cNvSpPr/>
          <p:nvPr/>
        </p:nvSpPr>
        <p:spPr>
          <a:xfrm>
            <a:off x="630936" y="2432304"/>
            <a:ext cx="4636008" cy="32095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&lt;!-- https://mvnrepository.com/artifact/io.springfox/springfox-swagger-ui --&gt;</a:t>
            </a:r>
          </a:p>
          <a:p>
            <a:r>
              <a:rPr lang="en-US"/>
              <a:t>&lt;dependency&gt;</a:t>
            </a:r>
          </a:p>
          <a:p>
            <a:r>
              <a:rPr lang="en-US"/>
              <a:t>    &lt;groupId&gt;io.springfox&lt;/groupId&gt;</a:t>
            </a:r>
          </a:p>
          <a:p>
            <a:r>
              <a:rPr lang="en-US"/>
              <a:t>    &lt;artifactId&gt;springfox-swagger-ui&lt;/artifactId&gt;</a:t>
            </a:r>
          </a:p>
          <a:p>
            <a:r>
              <a:rPr lang="en-US"/>
              <a:t>    &lt;version&gt;2.9.2&lt;/version&gt;</a:t>
            </a:r>
          </a:p>
          <a:p>
            <a:r>
              <a:rPr lang="en-US"/>
              <a:t>&lt;/dependency&gt;</a:t>
            </a:r>
          </a:p>
        </p:txBody>
      </p:sp>
      <p:sp>
        <p:nvSpPr>
          <p:cNvPr id="5" name="Rounded Rectangle 4"/>
          <p:cNvSpPr/>
          <p:nvPr/>
        </p:nvSpPr>
        <p:spPr>
          <a:xfrm>
            <a:off x="6428232" y="2432304"/>
            <a:ext cx="5355780" cy="30815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&lt;!-- https://mvnrepository.com/artifact/io.springfox/springfox-swagger2 --&gt;</a:t>
            </a:r>
          </a:p>
          <a:p>
            <a:r>
              <a:rPr lang="en-US"/>
              <a:t>&lt;dependency&gt;</a:t>
            </a:r>
          </a:p>
          <a:p>
            <a:r>
              <a:rPr lang="en-US"/>
              <a:t>    &lt;groupId&gt;io.springfox&lt;/groupId&gt;</a:t>
            </a:r>
          </a:p>
          <a:p>
            <a:r>
              <a:rPr lang="en-US"/>
              <a:t>    &lt;artifactId&gt;springfox-swagger2&lt;/artifactId&gt;</a:t>
            </a:r>
          </a:p>
          <a:p>
            <a:r>
              <a:rPr lang="en-US"/>
              <a:t>    &lt;version&gt;2.9.2&lt;/version&gt;</a:t>
            </a:r>
          </a:p>
          <a:p>
            <a:r>
              <a:rPr lang="en-US"/>
              <a:t>&lt;/dependency&gt;</a:t>
            </a:r>
          </a:p>
        </p:txBody>
      </p:sp>
    </p:spTree>
    <p:extLst>
      <p:ext uri="{BB962C8B-B14F-4D97-AF65-F5344CB8AC3E}">
        <p14:creationId xmlns:p14="http://schemas.microsoft.com/office/powerpoint/2010/main" val="750821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87" y="413387"/>
            <a:ext cx="11376025" cy="493293"/>
          </a:xfrm>
        </p:spPr>
        <p:txBody>
          <a:bodyPr>
            <a:normAutofit fontScale="90000"/>
          </a:bodyPr>
          <a:lstStyle/>
          <a:p>
            <a:r>
              <a:rPr lang="en-US" b="1" dirty="0"/>
              <a:t>Enabling Swagger in our Code</a:t>
            </a:r>
            <a:br>
              <a:rPr lang="en-US" b="1" dirty="0"/>
            </a:br>
            <a:r>
              <a:rPr lang="en-US" sz="1300" b="1" dirty="0">
                <a:solidFill>
                  <a:schemeClr val="tx1"/>
                </a:solidFill>
              </a:rPr>
              <a:t>@EnableSwagger2 - Annotation to Enable Swagger Documentation on the API</a:t>
            </a:r>
            <a:endParaRPr lang="en-US" sz="1300" dirty="0">
              <a:solidFill>
                <a:schemeClr val="tx1"/>
              </a:solidFill>
            </a:endParaRPr>
          </a:p>
        </p:txBody>
      </p:sp>
      <p:sp>
        <p:nvSpPr>
          <p:cNvPr id="5" name="Content Placeholder 4"/>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310896" y="1412876"/>
            <a:ext cx="8226107" cy="5270282"/>
          </a:xfrm>
          <a:prstGeom prst="rect">
            <a:avLst/>
          </a:prstGeom>
        </p:spPr>
      </p:pic>
      <p:cxnSp>
        <p:nvCxnSpPr>
          <p:cNvPr id="9" name="Straight Arrow Connector 8"/>
          <p:cNvCxnSpPr/>
          <p:nvPr/>
        </p:nvCxnSpPr>
        <p:spPr>
          <a:xfrm flipV="1">
            <a:off x="2596896" y="2825496"/>
            <a:ext cx="7260336"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857232" y="2478024"/>
            <a:ext cx="1856232" cy="9601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Enabling Swagger</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8670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Swagger-UI</a:t>
            </a:r>
            <a:endParaRPr lang="en-US" dirty="0"/>
          </a:p>
        </p:txBody>
      </p:sp>
      <p:pic>
        <p:nvPicPr>
          <p:cNvPr id="6" name="Content Placeholder 5"/>
          <p:cNvPicPr>
            <a:picLocks noGrp="1" noChangeAspect="1"/>
          </p:cNvPicPr>
          <p:nvPr>
            <p:ph idx="1"/>
          </p:nvPr>
        </p:nvPicPr>
        <p:blipFill>
          <a:blip r:embed="rId3"/>
          <a:stretch>
            <a:fillRect/>
          </a:stretch>
        </p:blipFill>
        <p:spPr>
          <a:xfrm>
            <a:off x="407989" y="1713414"/>
            <a:ext cx="11186604" cy="4163010"/>
          </a:xfrm>
          <a:prstGeom prst="rect">
            <a:avLst/>
          </a:prstGeom>
        </p:spPr>
      </p:pic>
    </p:spTree>
    <p:extLst>
      <p:ext uri="{BB962C8B-B14F-4D97-AF65-F5344CB8AC3E}">
        <p14:creationId xmlns:p14="http://schemas.microsoft.com/office/powerpoint/2010/main" val="135310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Swagger-UI</a:t>
            </a:r>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649224" y="1645919"/>
            <a:ext cx="10488168" cy="4052047"/>
          </a:xfrm>
          <a:prstGeom prst="rect">
            <a:avLst/>
          </a:prstGeom>
        </p:spPr>
      </p:pic>
    </p:spTree>
    <p:extLst>
      <p:ext uri="{BB962C8B-B14F-4D97-AF65-F5344CB8AC3E}">
        <p14:creationId xmlns:p14="http://schemas.microsoft.com/office/powerpoint/2010/main" val="108270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Swagger-UI</a:t>
            </a:r>
          </a:p>
        </p:txBody>
      </p:sp>
      <p:pic>
        <p:nvPicPr>
          <p:cNvPr id="4" name="Content Placeholder 3"/>
          <p:cNvPicPr>
            <a:picLocks noGrp="1" noChangeAspect="1"/>
          </p:cNvPicPr>
          <p:nvPr>
            <p:ph idx="1"/>
          </p:nvPr>
        </p:nvPicPr>
        <p:blipFill>
          <a:blip r:embed="rId3"/>
          <a:stretch>
            <a:fillRect/>
          </a:stretch>
        </p:blipFill>
        <p:spPr>
          <a:xfrm>
            <a:off x="407987" y="994793"/>
            <a:ext cx="11376025" cy="2882264"/>
          </a:xfrm>
          <a:prstGeom prst="rect">
            <a:avLst/>
          </a:prstGeom>
        </p:spPr>
      </p:pic>
      <p:pic>
        <p:nvPicPr>
          <p:cNvPr id="5" name="Picture 4"/>
          <p:cNvPicPr>
            <a:picLocks noChangeAspect="1"/>
          </p:cNvPicPr>
          <p:nvPr/>
        </p:nvPicPr>
        <p:blipFill>
          <a:blip r:embed="rId4"/>
          <a:stretch>
            <a:fillRect/>
          </a:stretch>
        </p:blipFill>
        <p:spPr>
          <a:xfrm>
            <a:off x="292608" y="3813047"/>
            <a:ext cx="11491404" cy="2734057"/>
          </a:xfrm>
          <a:prstGeom prst="rect">
            <a:avLst/>
          </a:prstGeom>
        </p:spPr>
      </p:pic>
    </p:spTree>
    <p:extLst>
      <p:ext uri="{BB962C8B-B14F-4D97-AF65-F5344CB8AC3E}">
        <p14:creationId xmlns:p14="http://schemas.microsoft.com/office/powerpoint/2010/main" val="2905332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Docket</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t>
            </a:r>
            <a:r>
              <a:rPr lang="en-US" dirty="0"/>
              <a:t>EnableSwagger2  annotation which indicates that Swagger support should be enabled.</a:t>
            </a:r>
          </a:p>
          <a:p>
            <a:pPr marL="285750" indent="-285750">
              <a:buFont typeface="Arial" panose="020B0604020202020204" pitchFamily="34" charset="0"/>
              <a:buChar char="•"/>
            </a:pPr>
            <a:r>
              <a:rPr lang="en-US" dirty="0" smtClean="0"/>
              <a:t>A </a:t>
            </a:r>
            <a:r>
              <a:rPr lang="en-US" dirty="0"/>
              <a:t>Docket bean in a Spring Boot configuration to configure Swagger 2 for the application. A  </a:t>
            </a:r>
            <a:r>
              <a:rPr lang="en-US" dirty="0" err="1"/>
              <a:t>Springfox</a:t>
            </a:r>
            <a:r>
              <a:rPr lang="en-US" dirty="0"/>
              <a:t>  Docket instance provides the primary API configuration with sensible defaults and convenience methods for configuration.</a:t>
            </a:r>
            <a:endParaRPr lang="en-US" dirty="0" smtClean="0"/>
          </a:p>
          <a:p>
            <a:pPr marL="285750" indent="-285750">
              <a:buFont typeface="Arial" panose="020B0604020202020204" pitchFamily="34" charset="0"/>
              <a:buChar char="•"/>
            </a:pPr>
            <a:r>
              <a:rPr lang="en-US" dirty="0" err="1" smtClean="0"/>
              <a:t>PathSelectors</a:t>
            </a:r>
            <a:r>
              <a:rPr lang="en-US" dirty="0" smtClean="0"/>
              <a:t> </a:t>
            </a:r>
            <a:r>
              <a:rPr lang="en-US" dirty="0"/>
              <a:t>provides additional filtering with predicates which scan the request paths of your application. </a:t>
            </a:r>
            <a:r>
              <a:rPr lang="en-US" dirty="0" smtClean="0"/>
              <a:t>We </a:t>
            </a:r>
            <a:r>
              <a:rPr lang="en-US" dirty="0"/>
              <a:t>can use any(), none(), regex(), or ant</a:t>
            </a:r>
            <a:r>
              <a:rPr lang="en-US" dirty="0" smtClean="0"/>
              <a:t>().</a:t>
            </a:r>
          </a:p>
          <a:p>
            <a:pPr marL="285750" indent="-285750">
              <a:buFont typeface="Arial" panose="020B0604020202020204" pitchFamily="34" charset="0"/>
              <a:buChar char="•"/>
            </a:pPr>
            <a:r>
              <a:rPr lang="en-US" dirty="0"/>
              <a:t>Swagger’s response by passing parameters to the </a:t>
            </a:r>
            <a:r>
              <a:rPr lang="en-US" b="1" i="1" dirty="0" err="1"/>
              <a:t>apis</a:t>
            </a:r>
            <a:r>
              <a:rPr lang="en-US" b="1" i="1" dirty="0"/>
              <a:t>()</a:t>
            </a:r>
            <a:r>
              <a:rPr lang="en-US" dirty="0"/>
              <a:t> and </a:t>
            </a:r>
            <a:r>
              <a:rPr lang="en-US" b="1" i="1" dirty="0"/>
              <a:t>paths()</a:t>
            </a:r>
            <a:r>
              <a:rPr lang="en-US" dirty="0"/>
              <a:t> methods of the </a:t>
            </a:r>
            <a:r>
              <a:rPr lang="en-US" i="1" dirty="0"/>
              <a:t>Docket</a:t>
            </a:r>
            <a:r>
              <a:rPr lang="en-US" dirty="0"/>
              <a:t> class</a:t>
            </a:r>
            <a:r>
              <a:rPr lang="en-US" dirty="0" smtClean="0"/>
              <a:t>.</a:t>
            </a:r>
          </a:p>
          <a:p>
            <a:pPr marL="285750" indent="-285750">
              <a:buFont typeface="Arial" panose="020B0604020202020204" pitchFamily="34" charset="0"/>
              <a:buChar char="•"/>
            </a:pPr>
            <a:r>
              <a:rPr lang="en-US" dirty="0" smtClean="0"/>
              <a:t>We </a:t>
            </a:r>
            <a:r>
              <a:rPr lang="en-US" dirty="0"/>
              <a:t>can use the </a:t>
            </a:r>
            <a:r>
              <a:rPr lang="en-US" dirty="0" err="1"/>
              <a:t>apiInfo</a:t>
            </a:r>
            <a:r>
              <a:rPr lang="en-US" dirty="0"/>
              <a:t>(</a:t>
            </a:r>
            <a:r>
              <a:rPr lang="en-US" dirty="0" err="1"/>
              <a:t>ApiInfo</a:t>
            </a:r>
            <a:r>
              <a:rPr lang="en-US" dirty="0"/>
              <a:t> </a:t>
            </a:r>
            <a:r>
              <a:rPr lang="en-US" dirty="0" err="1"/>
              <a:t>apiInfo</a:t>
            </a:r>
            <a:r>
              <a:rPr lang="en-US" dirty="0"/>
              <a:t>) method. The </a:t>
            </a:r>
            <a:r>
              <a:rPr lang="en-US" dirty="0" err="1"/>
              <a:t>ApiInfo</a:t>
            </a:r>
            <a:r>
              <a:rPr lang="en-US" dirty="0"/>
              <a:t> class that contains custom information about the API.</a:t>
            </a:r>
          </a:p>
        </p:txBody>
      </p:sp>
    </p:spTree>
    <p:extLst>
      <p:ext uri="{BB962C8B-B14F-4D97-AF65-F5344CB8AC3E}">
        <p14:creationId xmlns:p14="http://schemas.microsoft.com/office/powerpoint/2010/main" val="4096207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 Core annotation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4808821"/>
              </p:ext>
            </p:extLst>
          </p:nvPr>
        </p:nvGraphicFramePr>
        <p:xfrm>
          <a:off x="1417317" y="1965959"/>
          <a:ext cx="9034274" cy="4182135"/>
        </p:xfrm>
        <a:graphic>
          <a:graphicData uri="http://schemas.openxmlformats.org/drawingml/2006/table">
            <a:tbl>
              <a:tblPr/>
              <a:tblGrid>
                <a:gridCol w="4517137">
                  <a:extLst>
                    <a:ext uri="{9D8B030D-6E8A-4147-A177-3AD203B41FA5}">
                      <a16:colId xmlns:a16="http://schemas.microsoft.com/office/drawing/2014/main" val="20000"/>
                    </a:ext>
                  </a:extLst>
                </a:gridCol>
                <a:gridCol w="4517137">
                  <a:extLst>
                    <a:ext uri="{9D8B030D-6E8A-4147-A177-3AD203B41FA5}">
                      <a16:colId xmlns:a16="http://schemas.microsoft.com/office/drawing/2014/main" val="20001"/>
                    </a:ext>
                  </a:extLst>
                </a:gridCol>
              </a:tblGrid>
              <a:tr h="412564">
                <a:tc>
                  <a:txBody>
                    <a:bodyPr/>
                    <a:lstStyle/>
                    <a:p>
                      <a:r>
                        <a:rPr lang="en-US" sz="1400" b="0">
                          <a:effectLst/>
                          <a:latin typeface="Cambira"/>
                        </a:rPr>
                        <a:t>@Api</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3F3F3"/>
                    </a:solidFill>
                  </a:tcPr>
                </a:tc>
                <a:tc>
                  <a:txBody>
                    <a:bodyPr/>
                    <a:lstStyle/>
                    <a:p>
                      <a:r>
                        <a:rPr lang="en-US" sz="1400" b="0">
                          <a:effectLst/>
                          <a:latin typeface="Cambira"/>
                        </a:rPr>
                        <a:t>Marks a class as a Swagger resource.</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0"/>
                  </a:ext>
                </a:extLst>
              </a:tr>
              <a:tr h="597448">
                <a:tc>
                  <a:txBody>
                    <a:bodyPr/>
                    <a:lstStyle/>
                    <a:p>
                      <a:r>
                        <a:rPr lang="en-US" sz="1400" b="0">
                          <a:effectLst/>
                          <a:latin typeface="Cambira"/>
                        </a:rPr>
                        <a:t>@ApiModel</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2E1E1"/>
                    </a:solidFill>
                  </a:tcPr>
                </a:tc>
                <a:tc>
                  <a:txBody>
                    <a:bodyPr/>
                    <a:lstStyle/>
                    <a:p>
                      <a:r>
                        <a:rPr lang="en-US" sz="1400" b="0">
                          <a:effectLst/>
                          <a:latin typeface="Cambira"/>
                        </a:rPr>
                        <a:t>Provides additional information about Swagger models.</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1"/>
                  </a:ext>
                </a:extLst>
              </a:tr>
              <a:tr h="597448">
                <a:tc>
                  <a:txBody>
                    <a:bodyPr/>
                    <a:lstStyle/>
                    <a:p>
                      <a:r>
                        <a:rPr lang="en-US" sz="1400" b="0">
                          <a:effectLst/>
                          <a:latin typeface="Cambira"/>
                        </a:rPr>
                        <a:t>@ApiModelProperty</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3F3F3"/>
                    </a:solidFill>
                  </a:tcPr>
                </a:tc>
                <a:tc>
                  <a:txBody>
                    <a:bodyPr/>
                    <a:lstStyle/>
                    <a:p>
                      <a:r>
                        <a:rPr lang="en-US" sz="1400" b="0">
                          <a:effectLst/>
                          <a:latin typeface="Cambira"/>
                        </a:rPr>
                        <a:t>Adds and manipulates data of a model property.</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782331">
                <a:tc>
                  <a:txBody>
                    <a:bodyPr/>
                    <a:lstStyle/>
                    <a:p>
                      <a:r>
                        <a:rPr lang="en-US" sz="1400" b="0">
                          <a:effectLst/>
                          <a:latin typeface="Cambira"/>
                        </a:rPr>
                        <a:t>@ApiOperation</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2E1E1"/>
                    </a:solidFill>
                  </a:tcPr>
                </a:tc>
                <a:tc>
                  <a:txBody>
                    <a:bodyPr/>
                    <a:lstStyle/>
                    <a:p>
                      <a:r>
                        <a:rPr lang="en-US" sz="1400" b="0">
                          <a:effectLst/>
                          <a:latin typeface="Cambira"/>
                        </a:rPr>
                        <a:t>Describes an operation or typically an HTTP method against a specific path.</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3"/>
                  </a:ext>
                </a:extLst>
              </a:tr>
              <a:tr h="597448">
                <a:tc>
                  <a:txBody>
                    <a:bodyPr/>
                    <a:lstStyle/>
                    <a:p>
                      <a:r>
                        <a:rPr lang="en-US" sz="1400" b="0">
                          <a:effectLst/>
                          <a:latin typeface="Cambira"/>
                        </a:rPr>
                        <a:t>@ApiParam</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3F3F3"/>
                    </a:solidFill>
                  </a:tcPr>
                </a:tc>
                <a:tc>
                  <a:txBody>
                    <a:bodyPr/>
                    <a:lstStyle/>
                    <a:p>
                      <a:r>
                        <a:rPr lang="en-US" sz="1400" b="0">
                          <a:effectLst/>
                          <a:latin typeface="Cambira"/>
                        </a:rPr>
                        <a:t>Adds additional meta-data for operation parameters.</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597448">
                <a:tc>
                  <a:txBody>
                    <a:bodyPr/>
                    <a:lstStyle/>
                    <a:p>
                      <a:r>
                        <a:rPr lang="en-US" sz="1400" b="0">
                          <a:effectLst/>
                          <a:latin typeface="Cambira"/>
                        </a:rPr>
                        <a:t>@ApiResponse</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2E1E1"/>
                    </a:solidFill>
                  </a:tcPr>
                </a:tc>
                <a:tc>
                  <a:txBody>
                    <a:bodyPr/>
                    <a:lstStyle/>
                    <a:p>
                      <a:r>
                        <a:rPr lang="en-US" sz="1400" b="0">
                          <a:effectLst/>
                          <a:latin typeface="Cambira"/>
                        </a:rPr>
                        <a:t>Describes a possible response of an operation.</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5"/>
                  </a:ext>
                </a:extLst>
              </a:tr>
              <a:tr h="597448">
                <a:tc>
                  <a:txBody>
                    <a:bodyPr/>
                    <a:lstStyle/>
                    <a:p>
                      <a:r>
                        <a:rPr lang="en-US" sz="1400" b="0">
                          <a:effectLst/>
                          <a:latin typeface="Cambira"/>
                        </a:rPr>
                        <a:t>@ApiResponses</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3F3F3"/>
                    </a:solidFill>
                  </a:tcPr>
                </a:tc>
                <a:tc>
                  <a:txBody>
                    <a:bodyPr/>
                    <a:lstStyle/>
                    <a:p>
                      <a:r>
                        <a:rPr lang="en-US" sz="1400" b="0" dirty="0">
                          <a:effectLst/>
                          <a:latin typeface="Cambira"/>
                        </a:rPr>
                        <a:t>A wrapper to allow a list of multiple </a:t>
                      </a:r>
                      <a:r>
                        <a:rPr lang="en-US" sz="1400" b="0" dirty="0" err="1">
                          <a:effectLst/>
                          <a:latin typeface="Cambira"/>
                        </a:rPr>
                        <a:t>ApiResponse</a:t>
                      </a:r>
                      <a:r>
                        <a:rPr lang="en-US" sz="1400" b="0" dirty="0">
                          <a:effectLst/>
                          <a:latin typeface="Cambira"/>
                        </a:rPr>
                        <a:t> objects.</a:t>
                      </a:r>
                    </a:p>
                  </a:txBody>
                  <a:tcPr marL="48752" marR="48752" marT="24376" marB="24376"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661416" y="1268413"/>
            <a:ext cx="10695432" cy="369332"/>
          </a:xfrm>
          <a:prstGeom prst="rect">
            <a:avLst/>
          </a:prstGeom>
        </p:spPr>
        <p:txBody>
          <a:bodyPr wrap="square">
            <a:spAutoFit/>
          </a:bodyPr>
          <a:lstStyle/>
          <a:p>
            <a:r>
              <a:rPr lang="en-US" dirty="0"/>
              <a:t>We can use the @</a:t>
            </a:r>
            <a:r>
              <a:rPr lang="en-US" dirty="0" err="1"/>
              <a:t>Api</a:t>
            </a:r>
            <a:r>
              <a:rPr lang="en-US" dirty="0"/>
              <a:t> annotation on our  </a:t>
            </a:r>
            <a:r>
              <a:rPr lang="en-US" dirty="0" err="1" smtClean="0"/>
              <a:t>ProductController</a:t>
            </a:r>
            <a:r>
              <a:rPr lang="en-US" dirty="0" smtClean="0"/>
              <a:t>  </a:t>
            </a:r>
            <a:r>
              <a:rPr lang="en-US" dirty="0"/>
              <a:t>class to describe our API.</a:t>
            </a:r>
          </a:p>
        </p:txBody>
      </p:sp>
    </p:spTree>
    <p:extLst>
      <p:ext uri="{BB962C8B-B14F-4D97-AF65-F5344CB8AC3E}">
        <p14:creationId xmlns:p14="http://schemas.microsoft.com/office/powerpoint/2010/main" val="2940584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Content Placeholder 4"/>
          <p:cNvSpPr>
            <a:spLocks noGrp="1"/>
          </p:cNvSpPr>
          <p:nvPr>
            <p:ph idx="1"/>
          </p:nvPr>
        </p:nvSpPr>
        <p:spPr/>
        <p:txBody>
          <a:bodyPr/>
          <a:lstStyle/>
          <a:p>
            <a:r>
              <a:rPr lang="en-US" dirty="0" err="1" smtClean="0"/>
              <a:t>SwaggerBasic</a:t>
            </a:r>
            <a:endParaRPr lang="en-US" dirty="0" smtClean="0"/>
          </a:p>
        </p:txBody>
      </p:sp>
    </p:spTree>
    <p:extLst>
      <p:ext uri="{BB962C8B-B14F-4D97-AF65-F5344CB8AC3E}">
        <p14:creationId xmlns:p14="http://schemas.microsoft.com/office/powerpoint/2010/main" val="402136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Logger</a:t>
            </a:r>
            <a:endParaRPr lang="en-US" dirty="0"/>
          </a:p>
        </p:txBody>
      </p:sp>
      <p:pic>
        <p:nvPicPr>
          <p:cNvPr id="4" name="Content Placeholder 3"/>
          <p:cNvPicPr>
            <a:picLocks noGrp="1" noChangeAspect="1"/>
          </p:cNvPicPr>
          <p:nvPr>
            <p:ph idx="1"/>
          </p:nvPr>
        </p:nvPicPr>
        <p:blipFill>
          <a:blip r:embed="rId3"/>
          <a:stretch>
            <a:fillRect/>
          </a:stretch>
        </p:blipFill>
        <p:spPr>
          <a:xfrm>
            <a:off x="2104023" y="1412875"/>
            <a:ext cx="7983954" cy="4764088"/>
          </a:xfrm>
          <a:prstGeom prst="rect">
            <a:avLst/>
          </a:prstGeom>
        </p:spPr>
      </p:pic>
    </p:spTree>
    <p:extLst>
      <p:ext uri="{BB962C8B-B14F-4D97-AF65-F5344CB8AC3E}">
        <p14:creationId xmlns:p14="http://schemas.microsoft.com/office/powerpoint/2010/main" val="3847778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7" y="413387"/>
            <a:ext cx="11376025" cy="627137"/>
          </a:xfrm>
        </p:spPr>
        <p:txBody>
          <a:bodyPr/>
          <a:lstStyle/>
          <a:p>
            <a:r>
              <a:rPr lang="en-US" dirty="0"/>
              <a:t>Logger</a:t>
            </a:r>
          </a:p>
        </p:txBody>
      </p:sp>
      <p:sp>
        <p:nvSpPr>
          <p:cNvPr id="3" name="Content Placeholder 2"/>
          <p:cNvSpPr>
            <a:spLocks noGrp="1"/>
          </p:cNvSpPr>
          <p:nvPr>
            <p:ph idx="1"/>
          </p:nvPr>
        </p:nvSpPr>
        <p:spPr/>
        <p:txBody>
          <a:bodyPr/>
          <a:lstStyle/>
          <a:p>
            <a:r>
              <a:rPr lang="en-US" dirty="0" err="1" smtClean="0"/>
              <a:t>Application.properties</a:t>
            </a:r>
            <a:endParaRPr lang="en-US" dirty="0" smtClean="0"/>
          </a:p>
          <a:p>
            <a:endParaRPr lang="en-US" dirty="0"/>
          </a:p>
          <a:p>
            <a:endParaRPr lang="en-US" dirty="0" smtClean="0"/>
          </a:p>
          <a:p>
            <a:endParaRPr lang="en-US" dirty="0"/>
          </a:p>
          <a:p>
            <a:endParaRPr lang="en-US" dirty="0" smtClean="0"/>
          </a:p>
          <a:p>
            <a:endParaRPr lang="en-US" dirty="0"/>
          </a:p>
          <a:p>
            <a:r>
              <a:rPr lang="en-US" dirty="0" smtClean="0"/>
              <a:t>Java Code </a:t>
            </a:r>
            <a:endParaRPr lang="en-US" dirty="0"/>
          </a:p>
        </p:txBody>
      </p:sp>
      <p:sp>
        <p:nvSpPr>
          <p:cNvPr id="4" name="Rounded Rectangle 3"/>
          <p:cNvSpPr/>
          <p:nvPr/>
        </p:nvSpPr>
        <p:spPr>
          <a:xfrm>
            <a:off x="1261242" y="1883979"/>
            <a:ext cx="7023538" cy="13794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u="sng" dirty="0" err="1"/>
              <a:t>looger</a:t>
            </a:r>
            <a:endParaRPr lang="en-US" u="sng" dirty="0"/>
          </a:p>
          <a:p>
            <a:r>
              <a:rPr lang="en-US" dirty="0" err="1" smtClean="0"/>
              <a:t>logging.level.root</a:t>
            </a:r>
            <a:r>
              <a:rPr lang="en-US" dirty="0" smtClean="0"/>
              <a:t>=WARN</a:t>
            </a:r>
            <a:endParaRPr lang="en-US" dirty="0"/>
          </a:p>
          <a:p>
            <a:r>
              <a:rPr lang="en-US" dirty="0"/>
              <a:t>logging.level.com.cg=INFO</a:t>
            </a:r>
          </a:p>
        </p:txBody>
      </p:sp>
      <p:sp>
        <p:nvSpPr>
          <p:cNvPr id="5" name="Rounded Rectangle 4"/>
          <p:cNvSpPr/>
          <p:nvPr/>
        </p:nvSpPr>
        <p:spPr>
          <a:xfrm>
            <a:off x="1261242" y="4106917"/>
            <a:ext cx="7362496" cy="77251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Logger logger = LoggerFactory.getLogger(LoggingController.class);</a:t>
            </a:r>
          </a:p>
        </p:txBody>
      </p:sp>
    </p:spTree>
    <p:extLst>
      <p:ext uri="{BB962C8B-B14F-4D97-AF65-F5344CB8AC3E}">
        <p14:creationId xmlns:p14="http://schemas.microsoft.com/office/powerpoint/2010/main" val="2273117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a:t>
            </a:r>
            <a:endParaRPr lang="en-US" dirty="0"/>
          </a:p>
        </p:txBody>
      </p:sp>
      <p:sp>
        <p:nvSpPr>
          <p:cNvPr id="5" name="Content Placeholder 4"/>
          <p:cNvSpPr>
            <a:spLocks noGrp="1"/>
          </p:cNvSpPr>
          <p:nvPr>
            <p:ph idx="1"/>
          </p:nvPr>
        </p:nvSpPr>
        <p:spPr/>
        <p:txBody>
          <a:bodyPr/>
          <a:lstStyle/>
          <a:p>
            <a:pPr marL="285750" lvl="0" indent="-285750">
              <a:buFont typeface="Arial" panose="020B0604020202020204" pitchFamily="34" charset="0"/>
              <a:buChar char="•"/>
            </a:pPr>
            <a:r>
              <a:rPr lang="en-IN" dirty="0" smtClean="0"/>
              <a:t>What is swagger</a:t>
            </a:r>
          </a:p>
          <a:p>
            <a:pPr marL="285750" lvl="0" indent="-285750">
              <a:buFont typeface="Arial" panose="020B0604020202020204" pitchFamily="34" charset="0"/>
              <a:buChar char="•"/>
            </a:pPr>
            <a:r>
              <a:rPr lang="en-IN" dirty="0" smtClean="0"/>
              <a:t>Swagger-Basic Structure</a:t>
            </a:r>
          </a:p>
          <a:p>
            <a:pPr marL="285750" lvl="0" indent="-285750">
              <a:buFont typeface="Arial" panose="020B0604020202020204" pitchFamily="34" charset="0"/>
              <a:buChar char="•"/>
            </a:pPr>
            <a:r>
              <a:rPr lang="en-IN" dirty="0" smtClean="0"/>
              <a:t>Implementing Swagger with Spring Boot Micro Services </a:t>
            </a:r>
            <a:endParaRPr lang="en-US" dirty="0"/>
          </a:p>
          <a:p>
            <a:pPr marL="285750" lvl="0" indent="-285750">
              <a:buFont typeface="Arial" panose="020B0604020202020204" pitchFamily="34" charset="0"/>
              <a:buChar char="•"/>
            </a:pPr>
            <a:r>
              <a:rPr lang="en-IN" dirty="0" err="1" smtClean="0"/>
              <a:t>Looger</a:t>
            </a:r>
            <a:r>
              <a:rPr lang="en-IN" dirty="0" smtClean="0"/>
              <a:t> with Spring boot </a:t>
            </a:r>
          </a:p>
          <a:p>
            <a:pPr marL="285750" lvl="0" indent="-285750">
              <a:buFont typeface="Arial" panose="020B0604020202020204" pitchFamily="34" charset="0"/>
              <a:buChar char="•"/>
            </a:pPr>
            <a:r>
              <a:rPr lang="en-IN" dirty="0" smtClean="0"/>
              <a:t>Implementing Logger in Spring Boot </a:t>
            </a:r>
            <a:r>
              <a:rPr lang="en-IN" dirty="0"/>
              <a:t>Micro Services </a:t>
            </a:r>
            <a:br>
              <a:rPr lang="en-IN" dirty="0"/>
            </a:br>
            <a:endParaRPr lang="en-US" dirty="0"/>
          </a:p>
          <a:p>
            <a:endParaRPr lang="en-US" dirty="0"/>
          </a:p>
        </p:txBody>
      </p:sp>
    </p:spTree>
    <p:extLst>
      <p:ext uri="{BB962C8B-B14F-4D97-AF65-F5344CB8AC3E}">
        <p14:creationId xmlns:p14="http://schemas.microsoft.com/office/powerpoint/2010/main" val="374711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a:t>DemoH2Database</a:t>
            </a:r>
          </a:p>
          <a:p>
            <a:endParaRPr lang="en-US"/>
          </a:p>
        </p:txBody>
      </p:sp>
    </p:spTree>
    <p:extLst>
      <p:ext uri="{BB962C8B-B14F-4D97-AF65-F5344CB8AC3E}">
        <p14:creationId xmlns:p14="http://schemas.microsoft.com/office/powerpoint/2010/main" val="51310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Swagger</a:t>
            </a:r>
            <a:endParaRPr lang="en-US" dirty="0"/>
          </a:p>
        </p:txBody>
      </p:sp>
      <p:sp>
        <p:nvSpPr>
          <p:cNvPr id="5" name="Content Placeholder 4"/>
          <p:cNvSpPr>
            <a:spLocks noGrp="1"/>
          </p:cNvSpPr>
          <p:nvPr>
            <p:ph idx="1"/>
          </p:nvPr>
        </p:nvSpPr>
        <p:spPr>
          <a:xfrm>
            <a:off x="407988" y="1060704"/>
            <a:ext cx="11376024" cy="5116259"/>
          </a:xfrm>
        </p:spPr>
        <p:txBody>
          <a:bodyPr>
            <a:normAutofit lnSpcReduction="10000"/>
          </a:bodyPr>
          <a:lstStyle/>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t>Swagger</a:t>
            </a:r>
            <a:r>
              <a:rPr lang="en-US" dirty="0"/>
              <a:t> is an open-source software framework backed by a large ecosystem of tools that helps developers design, build, document, and consume RESTful web services. </a:t>
            </a:r>
            <a:endParaRPr lang="en-US" dirty="0" smtClean="0"/>
          </a:p>
          <a:p>
            <a:endParaRPr lang="en-US" dirty="0" smtClean="0"/>
          </a:p>
          <a:p>
            <a:pPr marL="285750" indent="-285750">
              <a:buFont typeface="Arial" panose="020B0604020202020204" pitchFamily="34" charset="0"/>
              <a:buChar char="•"/>
            </a:pPr>
            <a:r>
              <a:rPr lang="en-US" dirty="0"/>
              <a:t>U</a:t>
            </a:r>
            <a:r>
              <a:rPr lang="en-US" dirty="0" smtClean="0"/>
              <a:t>sers </a:t>
            </a:r>
            <a:r>
              <a:rPr lang="en-US" dirty="0"/>
              <a:t>identify Swagger by the Swagger UI tool, the Swagger toolset includes support for automated documentation, code generation, and test-case generation</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Swagger allows you to describe the structure of your APIs so that machines can read them. The ability of APIs to describe their own structure is the root of all awesomeness in Swagger</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Swagger's open-source tooling usage can be broken up into different use cases : </a:t>
            </a:r>
            <a:endParaRPr lang="en-US" dirty="0" smtClean="0"/>
          </a:p>
          <a:p>
            <a:pPr marL="971550" lvl="1" indent="-285750"/>
            <a:r>
              <a:rPr lang="en-US" dirty="0" smtClean="0"/>
              <a:t>development</a:t>
            </a:r>
          </a:p>
          <a:p>
            <a:pPr marL="971550" lvl="1" indent="-285750"/>
            <a:r>
              <a:rPr lang="en-US" dirty="0" smtClean="0"/>
              <a:t>interaction </a:t>
            </a:r>
            <a:r>
              <a:rPr lang="en-US" dirty="0"/>
              <a:t>with </a:t>
            </a:r>
            <a:r>
              <a:rPr lang="en-US" dirty="0" smtClean="0"/>
              <a:t>APIs</a:t>
            </a:r>
          </a:p>
          <a:p>
            <a:pPr marL="971550" lvl="1" indent="-285750"/>
            <a:r>
              <a:rPr lang="en-US" dirty="0" smtClean="0"/>
              <a:t>documentation.</a:t>
            </a:r>
          </a:p>
          <a:p>
            <a:endParaRPr lang="en-US" dirty="0" smtClean="0"/>
          </a:p>
          <a:p>
            <a:pPr marL="285750" indent="-285750">
              <a:buFont typeface="Arial" panose="020B0604020202020204" pitchFamily="34" charset="0"/>
              <a:buChar char="•"/>
            </a:pPr>
            <a:r>
              <a:rPr lang="en-US" dirty="0"/>
              <a:t>The Swagger API project was made open source in September 2011</a:t>
            </a:r>
            <a:r>
              <a:rPr lang="en-US" dirty="0" smtClean="0"/>
              <a:t>.</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84808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Swagger</a:t>
            </a:r>
            <a:endParaRPr lang="en-US" dirty="0"/>
          </a:p>
        </p:txBody>
      </p:sp>
      <p:sp>
        <p:nvSpPr>
          <p:cNvPr id="5" name="Content Placeholder 4"/>
          <p:cNvSpPr>
            <a:spLocks noGrp="1"/>
          </p:cNvSpPr>
          <p:nvPr>
            <p:ph idx="1"/>
          </p:nvPr>
        </p:nvSpPr>
        <p:spPr/>
        <p:txBody>
          <a:bodyPr/>
          <a:lstStyle/>
          <a:p>
            <a:r>
              <a:rPr lang="en-US" b="1" dirty="0" smtClean="0"/>
              <a:t>Usage of Swagger :</a:t>
            </a:r>
          </a:p>
          <a:p>
            <a:endParaRPr lang="en-US" dirty="0"/>
          </a:p>
          <a:p>
            <a:pPr marL="285750" indent="-285750">
              <a:buFont typeface="Arial" panose="020B0604020202020204" pitchFamily="34" charset="0"/>
              <a:buChar char="•"/>
            </a:pPr>
            <a:r>
              <a:rPr lang="en-US" b="1" dirty="0" smtClean="0"/>
              <a:t>Developing of API</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smtClean="0"/>
              <a:t>Interacting with API</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smtClean="0"/>
              <a:t>Documenting API </a:t>
            </a:r>
            <a:endParaRPr lang="en-US" b="1" dirty="0"/>
          </a:p>
        </p:txBody>
      </p:sp>
    </p:spTree>
    <p:extLst>
      <p:ext uri="{BB962C8B-B14F-4D97-AF65-F5344CB8AC3E}">
        <p14:creationId xmlns:p14="http://schemas.microsoft.com/office/powerpoint/2010/main" val="19208813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t>
            </a:r>
            <a:r>
              <a:rPr lang="en-US" dirty="0" smtClean="0"/>
              <a:t>Structure-Swagger</a:t>
            </a:r>
            <a:r>
              <a:rPr lang="en-US" dirty="0"/>
              <a:t/>
            </a:r>
            <a:br>
              <a:rPr lang="en-US" dirty="0"/>
            </a:br>
            <a:endParaRPr lang="en-US" dirty="0"/>
          </a:p>
        </p:txBody>
      </p:sp>
      <p:sp>
        <p:nvSpPr>
          <p:cNvPr id="3" name="Content Placeholder 2"/>
          <p:cNvSpPr>
            <a:spLocks noGrp="1"/>
          </p:cNvSpPr>
          <p:nvPr>
            <p:ph idx="1"/>
          </p:nvPr>
        </p:nvSpPr>
        <p:spPr>
          <a:xfrm>
            <a:off x="407988" y="749808"/>
            <a:ext cx="11570652" cy="5952744"/>
          </a:xfrm>
        </p:spPr>
        <p:txBody>
          <a:bodyPr/>
          <a:lstStyle/>
          <a:p>
            <a:r>
              <a:rPr lang="en-US" dirty="0"/>
              <a:t>Swagger definitions can be written in JSON or </a:t>
            </a:r>
            <a:r>
              <a:rPr lang="en-US" dirty="0" smtClean="0"/>
              <a:t>YAML.</a:t>
            </a:r>
          </a:p>
          <a:p>
            <a:r>
              <a:rPr lang="en-US" b="1" dirty="0" smtClean="0"/>
              <a:t>Metadata</a:t>
            </a:r>
          </a:p>
          <a:p>
            <a:r>
              <a:rPr lang="en-US" sz="1400" dirty="0"/>
              <a:t>Every Swagger specification starts with the Swagger version, 2.0 being the latest version. A Swagger version defines the overall structure of an API specification – what </a:t>
            </a:r>
            <a:r>
              <a:rPr lang="en-US" sz="1400" dirty="0" smtClean="0"/>
              <a:t>we </a:t>
            </a:r>
            <a:r>
              <a:rPr lang="en-US" sz="1400" dirty="0"/>
              <a:t>can document and </a:t>
            </a:r>
            <a:r>
              <a:rPr lang="en-US" sz="1400" dirty="0" smtClean="0"/>
              <a:t>how we </a:t>
            </a:r>
            <a:r>
              <a:rPr lang="en-US" sz="1400" dirty="0"/>
              <a:t>document it.</a:t>
            </a:r>
          </a:p>
          <a:p>
            <a:endParaRPr lang="en-US" dirty="0" smtClean="0"/>
          </a:p>
          <a:p>
            <a:endParaRPr lang="en-US" dirty="0" smtClean="0"/>
          </a:p>
          <a:p>
            <a:endParaRPr lang="en-US" dirty="0"/>
          </a:p>
          <a:p>
            <a:endParaRPr lang="en-US" dirty="0" smtClean="0"/>
          </a:p>
          <a:p>
            <a:endParaRPr lang="en-US" dirty="0"/>
          </a:p>
          <a:p>
            <a:r>
              <a:rPr lang="en-US" b="1" dirty="0" smtClean="0"/>
              <a:t>Base </a:t>
            </a:r>
            <a:r>
              <a:rPr lang="en-US" b="1" dirty="0"/>
              <a:t>URL</a:t>
            </a:r>
          </a:p>
          <a:p>
            <a:r>
              <a:rPr lang="en-US" dirty="0" smtClean="0"/>
              <a:t>The </a:t>
            </a:r>
            <a:r>
              <a:rPr lang="en-US" dirty="0"/>
              <a:t>base URL for all API calls is defined using schemes, host and </a:t>
            </a:r>
            <a:r>
              <a:rPr lang="en-US" dirty="0" err="1"/>
              <a:t>basePath:All</a:t>
            </a:r>
            <a:r>
              <a:rPr lang="en-US" dirty="0"/>
              <a:t> API paths are relative to the base URL. For example, /users actually means https://api.example.com/v1/users.</a:t>
            </a:r>
          </a:p>
        </p:txBody>
      </p:sp>
      <p:sp>
        <p:nvSpPr>
          <p:cNvPr id="4" name="Rounded Rectangle 3"/>
          <p:cNvSpPr/>
          <p:nvPr/>
        </p:nvSpPr>
        <p:spPr>
          <a:xfrm>
            <a:off x="407987" y="2121534"/>
            <a:ext cx="10857421" cy="175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"swagger": "2.0",    "info": {        "description": "</a:t>
            </a:r>
            <a:r>
              <a:rPr lang="en-US" dirty="0" err="1"/>
              <a:t>Api</a:t>
            </a:r>
            <a:r>
              <a:rPr lang="en-US" dirty="0"/>
              <a:t> Documentation",        "version": "1.0",        "title": "</a:t>
            </a:r>
            <a:r>
              <a:rPr lang="en-US" dirty="0" err="1"/>
              <a:t>Api</a:t>
            </a:r>
            <a:r>
              <a:rPr lang="en-US" dirty="0"/>
              <a:t> Documentation",        "</a:t>
            </a:r>
            <a:r>
              <a:rPr lang="en-US" dirty="0" err="1"/>
              <a:t>termsOfService</a:t>
            </a:r>
            <a:r>
              <a:rPr lang="en-US" dirty="0"/>
              <a:t>": "</a:t>
            </a:r>
            <a:r>
              <a:rPr lang="en-US" dirty="0" err="1"/>
              <a:t>urn:tos</a:t>
            </a:r>
            <a:r>
              <a:rPr lang="en-US" dirty="0"/>
              <a:t>",        "contact": {},        "license": {            "name": "Apache 2.0",            "</a:t>
            </a:r>
            <a:r>
              <a:rPr lang="en-US" dirty="0" err="1"/>
              <a:t>url</a:t>
            </a:r>
            <a:r>
              <a:rPr lang="en-US" dirty="0"/>
              <a:t>": "http://www.apache.org/licenses/LICENSE-2.0"        }    },</a:t>
            </a:r>
          </a:p>
        </p:txBody>
      </p:sp>
      <p:sp>
        <p:nvSpPr>
          <p:cNvPr id="5" name="Rounded Rectangle 4"/>
          <p:cNvSpPr/>
          <p:nvPr/>
        </p:nvSpPr>
        <p:spPr>
          <a:xfrm>
            <a:off x="501173" y="4937760"/>
            <a:ext cx="10928827" cy="1536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"host": "localhost:9090",    "basePath": "/",    "tags": [        {            "name": "basic-error-controller",            "description": "Basic Error Controller"        },        {            "name": "product-controller",            "description": "Product Controller"        }    ],</a:t>
            </a:r>
            <a:endParaRPr lang="en-US" dirty="0"/>
          </a:p>
        </p:txBody>
      </p:sp>
    </p:spTree>
    <p:extLst>
      <p:ext uri="{BB962C8B-B14F-4D97-AF65-F5344CB8AC3E}">
        <p14:creationId xmlns:p14="http://schemas.microsoft.com/office/powerpoint/2010/main" val="3955770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87" y="413387"/>
            <a:ext cx="11376025" cy="391285"/>
          </a:xfrm>
        </p:spPr>
        <p:txBody>
          <a:bodyPr/>
          <a:lstStyle/>
          <a:p>
            <a:r>
              <a:rPr lang="en-US" dirty="0"/>
              <a:t>Basic Structure-Swagger</a:t>
            </a:r>
          </a:p>
        </p:txBody>
      </p:sp>
      <p:sp>
        <p:nvSpPr>
          <p:cNvPr id="5" name="Content Placeholder 4"/>
          <p:cNvSpPr>
            <a:spLocks noGrp="1"/>
          </p:cNvSpPr>
          <p:nvPr>
            <p:ph idx="1"/>
          </p:nvPr>
        </p:nvSpPr>
        <p:spPr>
          <a:xfrm>
            <a:off x="407988" y="896112"/>
            <a:ext cx="11376024" cy="5280851"/>
          </a:xfrm>
        </p:spPr>
        <p:txBody>
          <a:bodyPr/>
          <a:lstStyle/>
          <a:p>
            <a:r>
              <a:rPr lang="en-US" b="1" dirty="0"/>
              <a:t>Paths: </a:t>
            </a:r>
            <a:endParaRPr lang="en-US" b="1" dirty="0" smtClean="0"/>
          </a:p>
          <a:p>
            <a:pPr marL="285750" indent="-285750">
              <a:buFont typeface="Arial" panose="020B0604020202020204" pitchFamily="34" charset="0"/>
              <a:buChar char="•"/>
            </a:pPr>
            <a:r>
              <a:rPr lang="en-US" dirty="0" smtClean="0"/>
              <a:t>The </a:t>
            </a:r>
            <a:r>
              <a:rPr lang="en-US" dirty="0"/>
              <a:t>paths section defines individual endpoints (paths) in your API, and the HTTP methods (operations) supported by these endpoints</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285750" indent="-285750">
              <a:buFont typeface="Arial" panose="020B0604020202020204" pitchFamily="34" charset="0"/>
              <a:buChar char="•"/>
            </a:pPr>
            <a:r>
              <a:rPr lang="en-US" dirty="0"/>
              <a:t>The consumes and produces sections define the MIME types supported by the API. The root-level definition can be overridden in individual operations</a:t>
            </a:r>
            <a:r>
              <a:rPr lang="en-US" dirty="0" smtClean="0"/>
              <a:t>.</a:t>
            </a:r>
          </a:p>
          <a:p>
            <a:pPr marL="285750" indent="-285750">
              <a:buFont typeface="Arial" panose="020B0604020202020204" pitchFamily="34" charset="0"/>
              <a:buChar char="•"/>
            </a:pPr>
            <a:r>
              <a:rPr lang="en-US" dirty="0"/>
              <a:t>For each operation, </a:t>
            </a:r>
            <a:r>
              <a:rPr lang="en-US" dirty="0" smtClean="0"/>
              <a:t>we </a:t>
            </a:r>
            <a:r>
              <a:rPr lang="en-US" dirty="0"/>
              <a:t>can define possible status codes, such as 200 OK or 404 Not Found, and schema of the response body. Schemas can be defined inline or referenced from an external definition via $ref.</a:t>
            </a:r>
            <a:endParaRPr lang="en-US" dirty="0" smtClean="0"/>
          </a:p>
          <a:p>
            <a:pPr marL="285750" indent="-285750">
              <a:buFont typeface="Arial" panose="020B0604020202020204" pitchFamily="34" charset="0"/>
              <a:buChar char="•"/>
            </a:pPr>
            <a:endParaRPr lang="en-US" dirty="0" smtClean="0"/>
          </a:p>
          <a:p>
            <a:endParaRPr lang="en-US" b="1" dirty="0"/>
          </a:p>
          <a:p>
            <a:endParaRPr lang="en-US" dirty="0"/>
          </a:p>
          <a:p>
            <a:endParaRPr lang="en-US" dirty="0"/>
          </a:p>
        </p:txBody>
      </p:sp>
      <p:sp>
        <p:nvSpPr>
          <p:cNvPr id="6" name="Rounded Rectangle 5"/>
          <p:cNvSpPr/>
          <p:nvPr/>
        </p:nvSpPr>
        <p:spPr>
          <a:xfrm>
            <a:off x="303275" y="1892683"/>
            <a:ext cx="11164824" cy="2231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42287" y="1906935"/>
            <a:ext cx="8686800" cy="2308324"/>
          </a:xfrm>
          <a:prstGeom prst="rect">
            <a:avLst/>
          </a:prstGeom>
        </p:spPr>
        <p:txBody>
          <a:bodyPr wrap="square">
            <a:spAutoFit/>
          </a:bodyPr>
          <a:lstStyle/>
          <a:p>
            <a:r>
              <a:rPr lang="en-US" dirty="0"/>
              <a:t>"paths": {        "/": {            "get": {                "tags": [                    "product-controller"                ],                "summary": "</a:t>
            </a:r>
            <a:r>
              <a:rPr lang="en-US" dirty="0" err="1"/>
              <a:t>getAll</a:t>
            </a:r>
            <a:r>
              <a:rPr lang="en-US" dirty="0"/>
              <a:t>",                "</a:t>
            </a:r>
            <a:r>
              <a:rPr lang="en-US" dirty="0" err="1"/>
              <a:t>operationId</a:t>
            </a:r>
            <a:r>
              <a:rPr lang="en-US" dirty="0"/>
              <a:t>": "</a:t>
            </a:r>
            <a:r>
              <a:rPr lang="en-US" dirty="0" err="1"/>
              <a:t>getAllUsingGET</a:t>
            </a:r>
            <a:r>
              <a:rPr lang="en-US" dirty="0"/>
              <a:t>",                "produces": [                    "*/*"                ],                "responses": {                    "200": {                        "description": "OK",                        "schema": {                            "type": "array",                            "items": {                                "$ref": "#/definitions/Product"                            }                        }                    },</a:t>
            </a:r>
          </a:p>
        </p:txBody>
      </p:sp>
    </p:spTree>
    <p:extLst>
      <p:ext uri="{BB962C8B-B14F-4D97-AF65-F5344CB8AC3E}">
        <p14:creationId xmlns:p14="http://schemas.microsoft.com/office/powerpoint/2010/main" val="2483903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7" y="413387"/>
            <a:ext cx="11376025" cy="501013"/>
          </a:xfrm>
        </p:spPr>
        <p:txBody>
          <a:bodyPr>
            <a:normAutofit fontScale="90000"/>
          </a:bodyPr>
          <a:lstStyle/>
          <a:p>
            <a:r>
              <a:rPr lang="en-US" dirty="0"/>
              <a:t>Basic Structure-Swagger</a:t>
            </a:r>
            <a:br>
              <a:rPr lang="en-US" dirty="0"/>
            </a:br>
            <a:endParaRPr lang="en-US" dirty="0"/>
          </a:p>
        </p:txBody>
      </p:sp>
      <p:sp>
        <p:nvSpPr>
          <p:cNvPr id="3" name="Content Placeholder 2"/>
          <p:cNvSpPr>
            <a:spLocks noGrp="1"/>
          </p:cNvSpPr>
          <p:nvPr>
            <p:ph idx="1"/>
          </p:nvPr>
        </p:nvSpPr>
        <p:spPr>
          <a:xfrm>
            <a:off x="407988" y="987552"/>
            <a:ext cx="11376024" cy="5189411"/>
          </a:xfrm>
        </p:spPr>
        <p:txBody>
          <a:bodyPr/>
          <a:lstStyle/>
          <a:p>
            <a:r>
              <a:rPr lang="en-US" b="1" dirty="0"/>
              <a:t>Authentication</a:t>
            </a:r>
          </a:p>
          <a:p>
            <a:r>
              <a:rPr lang="en-US" dirty="0"/>
              <a:t>The </a:t>
            </a:r>
            <a:r>
              <a:rPr lang="en-US" dirty="0" err="1"/>
              <a:t>securityDefinitions</a:t>
            </a:r>
            <a:r>
              <a:rPr lang="en-US" dirty="0"/>
              <a:t> and security keywords are used to describe the authentication methods used in our API</a:t>
            </a:r>
            <a:r>
              <a:rPr lang="en-US" dirty="0" smtClean="0"/>
              <a:t>.</a:t>
            </a:r>
          </a:p>
          <a:p>
            <a:endParaRPr lang="en-US" dirty="0"/>
          </a:p>
          <a:p>
            <a:r>
              <a:rPr lang="en-US" b="1" dirty="0"/>
              <a:t>Input and Output Models</a:t>
            </a:r>
          </a:p>
          <a:p>
            <a:r>
              <a:rPr lang="en-US" dirty="0"/>
              <a:t>The global definitions section lets </a:t>
            </a:r>
            <a:r>
              <a:rPr lang="en-US" dirty="0" smtClean="0"/>
              <a:t>us </a:t>
            </a:r>
            <a:r>
              <a:rPr lang="en-US" dirty="0"/>
              <a:t>define common data structures used in </a:t>
            </a:r>
            <a:r>
              <a:rPr lang="en-US" dirty="0" smtClean="0"/>
              <a:t>our </a:t>
            </a:r>
            <a:r>
              <a:rPr lang="en-US" dirty="0"/>
              <a:t>API. They can be referenced via $</a:t>
            </a:r>
            <a:r>
              <a:rPr lang="en-US" dirty="0" err="1"/>
              <a:t>refwhenever</a:t>
            </a:r>
            <a:r>
              <a:rPr lang="en-US" dirty="0"/>
              <a:t> a schema is required – both for request body and response body. </a:t>
            </a:r>
            <a:endParaRPr lang="en-US" dirty="0" smtClean="0"/>
          </a:p>
          <a:p>
            <a:endParaRPr lang="en-US" dirty="0"/>
          </a:p>
          <a:p>
            <a:r>
              <a:rPr lang="en-US" b="1" dirty="0"/>
              <a:t>Parameters</a:t>
            </a:r>
          </a:p>
          <a:p>
            <a:r>
              <a:rPr lang="en-US" dirty="0"/>
              <a:t>Operations can have parameters that can be passed via URL path (/users/{</a:t>
            </a:r>
            <a:r>
              <a:rPr lang="en-US" dirty="0" err="1"/>
              <a:t>userId</a:t>
            </a:r>
            <a:r>
              <a:rPr lang="en-US" dirty="0"/>
              <a:t>}), query string (/</a:t>
            </a:r>
            <a:r>
              <a:rPr lang="en-US" dirty="0" err="1"/>
              <a:t>users?role</a:t>
            </a:r>
            <a:r>
              <a:rPr lang="en-US" dirty="0"/>
              <a:t>=admin), headers (X-</a:t>
            </a:r>
            <a:r>
              <a:rPr lang="en-US" dirty="0" err="1"/>
              <a:t>CustomHeader</a:t>
            </a:r>
            <a:r>
              <a:rPr lang="en-US" dirty="0"/>
              <a:t>: Value) and request body.</a:t>
            </a:r>
          </a:p>
        </p:txBody>
      </p:sp>
    </p:spTree>
    <p:extLst>
      <p:ext uri="{BB962C8B-B14F-4D97-AF65-F5344CB8AC3E}">
        <p14:creationId xmlns:p14="http://schemas.microsoft.com/office/powerpoint/2010/main" val="359125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Swagger in Spring Boot </a:t>
            </a:r>
            <a:endParaRPr lang="en-US" dirty="0"/>
          </a:p>
        </p:txBody>
      </p:sp>
      <p:sp>
        <p:nvSpPr>
          <p:cNvPr id="3" name="Content Placeholder 2"/>
          <p:cNvSpPr>
            <a:spLocks noGrp="1"/>
          </p:cNvSpPr>
          <p:nvPr>
            <p:ph idx="1"/>
          </p:nvPr>
        </p:nvSpPr>
        <p:spPr/>
        <p:txBody>
          <a:bodyPr/>
          <a:lstStyle/>
          <a:p>
            <a:r>
              <a:rPr lang="en-US" b="1" dirty="0" smtClean="0"/>
              <a:t>Steps:</a:t>
            </a:r>
          </a:p>
          <a:p>
            <a:endParaRPr lang="en-US" b="1" dirty="0"/>
          </a:p>
          <a:p>
            <a:pPr marL="342900" indent="-342900">
              <a:buAutoNum type="arabicPeriod"/>
            </a:pPr>
            <a:r>
              <a:rPr lang="en-US" b="1" dirty="0" smtClean="0"/>
              <a:t>Getting Swagger Spring Dependency</a:t>
            </a:r>
          </a:p>
          <a:p>
            <a:pPr marL="342900" indent="-342900">
              <a:buAutoNum type="arabicPeriod"/>
            </a:pPr>
            <a:r>
              <a:rPr lang="en-US" b="1" dirty="0" smtClean="0"/>
              <a:t>Enabling Swagger in our Code</a:t>
            </a:r>
          </a:p>
          <a:p>
            <a:pPr marL="342900" indent="-342900">
              <a:buAutoNum type="arabicPeriod"/>
            </a:pPr>
            <a:r>
              <a:rPr lang="en-US" b="1" dirty="0" smtClean="0"/>
              <a:t>Configuring Swagger </a:t>
            </a:r>
          </a:p>
          <a:p>
            <a:pPr marL="342900" indent="-342900">
              <a:buAutoNum type="arabicPeriod"/>
            </a:pPr>
            <a:r>
              <a:rPr lang="en-US" b="1" dirty="0" smtClean="0"/>
              <a:t>Adding Details as Annotation to API</a:t>
            </a:r>
          </a:p>
          <a:p>
            <a:endParaRPr lang="en-US" dirty="0" smtClean="0"/>
          </a:p>
        </p:txBody>
      </p:sp>
    </p:spTree>
    <p:extLst>
      <p:ext uri="{BB962C8B-B14F-4D97-AF65-F5344CB8AC3E}">
        <p14:creationId xmlns:p14="http://schemas.microsoft.com/office/powerpoint/2010/main" val="422200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Getting Swagger Spring Dependency</a:t>
            </a:r>
            <a:br>
              <a:rPr lang="en-US" b="1" dirty="0"/>
            </a:br>
            <a:r>
              <a:rPr lang="en-US" dirty="0" smtClean="0"/>
              <a:t> </a:t>
            </a:r>
            <a:endParaRPr lang="en-US" dirty="0"/>
          </a:p>
        </p:txBody>
      </p:sp>
      <p:pic>
        <p:nvPicPr>
          <p:cNvPr id="6" name="Content Placeholder 5"/>
          <p:cNvPicPr>
            <a:picLocks noGrp="1" noChangeAspect="1"/>
          </p:cNvPicPr>
          <p:nvPr>
            <p:ph idx="1"/>
          </p:nvPr>
        </p:nvPicPr>
        <p:blipFill>
          <a:blip r:embed="rId3"/>
          <a:stretch>
            <a:fillRect/>
          </a:stretch>
        </p:blipFill>
        <p:spPr>
          <a:xfrm>
            <a:off x="754563" y="2075688"/>
            <a:ext cx="5381061" cy="4101275"/>
          </a:xfrm>
          <a:prstGeom prst="rect">
            <a:avLst/>
          </a:prstGeom>
        </p:spPr>
      </p:pic>
      <p:pic>
        <p:nvPicPr>
          <p:cNvPr id="7" name="Picture 6"/>
          <p:cNvPicPr>
            <a:picLocks noChangeAspect="1"/>
          </p:cNvPicPr>
          <p:nvPr/>
        </p:nvPicPr>
        <p:blipFill>
          <a:blip r:embed="rId4"/>
          <a:stretch>
            <a:fillRect/>
          </a:stretch>
        </p:blipFill>
        <p:spPr>
          <a:xfrm>
            <a:off x="6446520" y="2005871"/>
            <a:ext cx="5157216" cy="4332349"/>
          </a:xfrm>
          <a:prstGeom prst="rect">
            <a:avLst/>
          </a:prstGeom>
        </p:spPr>
      </p:pic>
    </p:spTree>
    <p:extLst>
      <p:ext uri="{BB962C8B-B14F-4D97-AF65-F5344CB8AC3E}">
        <p14:creationId xmlns:p14="http://schemas.microsoft.com/office/powerpoint/2010/main" val="24275725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Level xmlns="26bed2a0-a239-4228-bd8e-b46f54fc12da">L1</Level>
    <Category xmlns="26bed2a0-a239-4228-bd8e-b46f54fc12da">Module Artifact</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6098B0-2082-4AD1-9B68-0FEB3F70F40B}">
  <ds:schemaRefs>
    <ds:schemaRef ds:uri="http://schemas.microsoft.com/office/2006/documentManagement/types"/>
    <ds:schemaRef ds:uri="http://purl.org/dc/dcmitype/"/>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308ABBEA-FC7A-46E0-A389-1F68F1EE5E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2DB17D-F118-4CFE-972F-E832AAC0A2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_NEW template_CG</Template>
  <TotalTime>22370</TotalTime>
  <Words>1913</Words>
  <Application>Microsoft Office PowerPoint</Application>
  <PresentationFormat>Widescreen</PresentationFormat>
  <Paragraphs>179</Paragraphs>
  <Slides>20</Slides>
  <Notes>14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20</vt:i4>
      </vt:variant>
    </vt:vector>
  </HeadingPairs>
  <TitlesOfParts>
    <vt:vector size="32" baseType="lpstr">
      <vt:lpstr>ＭＳ Ｐゴシック</vt:lpstr>
      <vt:lpstr>Arial</vt:lpstr>
      <vt:lpstr>Calibri</vt:lpstr>
      <vt:lpstr>Cambira</vt:lpstr>
      <vt:lpstr>Candara</vt:lpstr>
      <vt:lpstr>Georgia</vt:lpstr>
      <vt:lpstr>Verdana</vt:lpstr>
      <vt:lpstr>Wingdings</vt:lpstr>
      <vt:lpstr>Capgemini 2017_Cover slides</vt:lpstr>
      <vt:lpstr>Section slides</vt:lpstr>
      <vt:lpstr>Content Layouts</vt:lpstr>
      <vt:lpstr>Content and Image Layouts</vt:lpstr>
      <vt:lpstr>  Micro Services With  Spring Boot-  Swagger &amp; Logger </vt:lpstr>
      <vt:lpstr>Objective</vt:lpstr>
      <vt:lpstr>Swagger</vt:lpstr>
      <vt:lpstr>Swagger</vt:lpstr>
      <vt:lpstr>Basic Structure-Swagger </vt:lpstr>
      <vt:lpstr>Basic Structure-Swagger</vt:lpstr>
      <vt:lpstr>Basic Structure-Swagger </vt:lpstr>
      <vt:lpstr>Adding Swagger in Spring Boot </vt:lpstr>
      <vt:lpstr>Getting Swagger Spring Dependency  </vt:lpstr>
      <vt:lpstr>Getting Swagger Spring Dependency-Maven</vt:lpstr>
      <vt:lpstr>Enabling Swagger in our Code @EnableSwagger2 - Annotation to Enable Swagger Documentation on the API</vt:lpstr>
      <vt:lpstr>Swagger-UI</vt:lpstr>
      <vt:lpstr>Swagger-UI</vt:lpstr>
      <vt:lpstr>Swagger-UI</vt:lpstr>
      <vt:lpstr>Docket</vt:lpstr>
      <vt:lpstr>Swagger Core annotation </vt:lpstr>
      <vt:lpstr>Demo</vt:lpstr>
      <vt:lpstr>Logger</vt:lpstr>
      <vt:lpstr>Logger</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bOOt Microservice</dc:title>
  <dc:creator>Gupta, Anand</dc:creator>
  <cp:lastModifiedBy>Srivastava, Vaishali</cp:lastModifiedBy>
  <cp:revision>261</cp:revision>
  <dcterms:created xsi:type="dcterms:W3CDTF">2018-04-29T17:59:17Z</dcterms:created>
  <dcterms:modified xsi:type="dcterms:W3CDTF">2021-07-26T14:17:03Z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